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57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670" autoAdjust="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4E290-B368-43C4-A3C7-FD68E24F02FA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4C689-838A-4806-AE8B-6C06EBEFA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62FA-85D8-4146-8872-0F34634D5395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3471-20C7-4F90-8629-070BCD8C0092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2FD4-23A5-4368-8FB3-B717ADB597B8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459F-FDD8-4CFD-941E-BACDE23A79AF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8969-B54E-4424-AE3F-0EDD8EF42040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14C3-C7D2-4E66-B66C-9DF937646971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0AC9-EE43-40CC-AC3A-2CDE3337044B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B6BC-8B24-4677-B055-8210704DF987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FE134-3D4B-43E7-A96B-4DD4B37331FF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B685-5DC5-4E78-ADB4-0A1E4037C76E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DF56-55CA-4389-93C2-A1452EC9DC6B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3955-F87A-4BE2-A11F-0FD65C90C809}" type="datetime1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1506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/>
          <a:lstStyle/>
          <a:p>
            <a:r>
              <a:rPr lang="sr-Latn-BA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Overview of the first project year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Kick-off meeting/ 16</a:t>
            </a:r>
            <a:r>
              <a:rPr lang="en-GB" sz="1800" baseline="3000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 December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2016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2" name="Picture 11" descr="http://rewbc.ni.ac.rs/wp-content/uploads/2016/02/University-NIS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WP8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Project management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4109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5976"/>
                <a:gridCol w="140834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8.1</a:t>
                      </a:r>
                      <a:r>
                        <a:rPr lang="en-GB" sz="1800" b="1" dirty="0" smtClean="0"/>
                        <a:t> Kick-off meeting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8.2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Regular Steering Committee and Project Management meetings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Minutes of the meeting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(first: BOKU April 2017, second: UNIME September 2017)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guidelines on the project management and reporting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Guidelines on the project management and reporting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8.4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Day-to-day coordination of project activities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correspondence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Reports to coordinator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b="1" dirty="0" smtClean="0"/>
              <a:t>Report from the Kick-off meeting </a:t>
            </a:r>
            <a:endParaRPr lang="sr-Latn-RS" sz="2800" b="1" dirty="0" smtClean="0"/>
          </a:p>
          <a:p>
            <a:pPr algn="just"/>
            <a:r>
              <a:rPr lang="en-US" sz="2800" b="1" dirty="0" smtClean="0"/>
              <a:t>Reports from the meetings of the </a:t>
            </a:r>
            <a:r>
              <a:rPr lang="sr-Latn-RS" sz="2800" b="1" dirty="0" smtClean="0"/>
              <a:t>SC, PMC, QAC</a:t>
            </a:r>
            <a:r>
              <a:rPr lang="en-US" sz="2800" b="1" dirty="0" smtClean="0"/>
              <a:t> </a:t>
            </a:r>
            <a:r>
              <a:rPr lang="en-US" sz="2800" dirty="0" smtClean="0"/>
              <a:t>to be done by the host institution (</a:t>
            </a:r>
            <a:r>
              <a:rPr lang="sr-Latn-RS" sz="2800" dirty="0" smtClean="0"/>
              <a:t>2 per year</a:t>
            </a:r>
            <a:r>
              <a:rPr lang="en-US" sz="2800" dirty="0" smtClean="0"/>
              <a:t>) </a:t>
            </a:r>
            <a:endParaRPr lang="sr-Latn-RS" sz="2800" dirty="0" smtClean="0"/>
          </a:p>
          <a:p>
            <a:pPr algn="just"/>
            <a:r>
              <a:rPr lang="en-US" sz="2800" b="1" dirty="0" smtClean="0"/>
              <a:t>Reports from the study visits and workshop </a:t>
            </a:r>
            <a:r>
              <a:rPr lang="en-US" sz="2800" dirty="0" smtClean="0"/>
              <a:t>to be done by the host institution (</a:t>
            </a:r>
            <a:r>
              <a:rPr lang="sr-Latn-RS" sz="2800" dirty="0" smtClean="0"/>
              <a:t>6</a:t>
            </a:r>
            <a:r>
              <a:rPr lang="en-US" sz="2800" dirty="0" smtClean="0"/>
              <a:t> reports in total) </a:t>
            </a:r>
            <a:endParaRPr lang="sr-Latn-RS" sz="2800" dirty="0" smtClean="0"/>
          </a:p>
          <a:p>
            <a:pPr algn="just"/>
            <a:r>
              <a:rPr lang="en-US" sz="2800" b="1" dirty="0" smtClean="0"/>
              <a:t>Reports from staff training sessions </a:t>
            </a:r>
            <a:r>
              <a:rPr lang="en-US" sz="2800" dirty="0" smtClean="0"/>
              <a:t>(5 reports in total - each one from the EU trainers) </a:t>
            </a:r>
            <a:endParaRPr lang="sr-Latn-RS" sz="2800" dirty="0" smtClean="0"/>
          </a:p>
          <a:p>
            <a:pPr algn="just"/>
            <a:r>
              <a:rPr lang="en-US" sz="2800" b="1" dirty="0" smtClean="0"/>
              <a:t>Activity reports </a:t>
            </a:r>
            <a:r>
              <a:rPr lang="en-US" sz="2800" dirty="0" smtClean="0"/>
              <a:t>- each partner in the project will sent these on </a:t>
            </a:r>
            <a:r>
              <a:rPr lang="en-US" sz="2800" b="1" dirty="0" smtClean="0"/>
              <a:t>every </a:t>
            </a:r>
            <a:r>
              <a:rPr lang="sr-Latn-RS" sz="2800" b="1" dirty="0" smtClean="0"/>
              <a:t>3</a:t>
            </a:r>
            <a:r>
              <a:rPr lang="en-US" sz="2800" b="1" dirty="0" smtClean="0"/>
              <a:t> months </a:t>
            </a:r>
            <a:r>
              <a:rPr lang="en-US" sz="2800" dirty="0" smtClean="0"/>
              <a:t>during the project implementation.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562"/>
            <a:ext cx="8229600" cy="579438"/>
          </a:xfrm>
        </p:spPr>
        <p:txBody>
          <a:bodyPr>
            <a:noAutofit/>
          </a:bodyPr>
          <a:lstStyle/>
          <a:p>
            <a:r>
              <a:rPr lang="sr-Latn-R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Reports to coordinator</a:t>
            </a:r>
            <a:endParaRPr lang="en-US" sz="3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2667000"/>
          <a:ext cx="7848599" cy="158674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709534"/>
                <a:gridCol w="3139065"/>
              </a:tblGrid>
              <a:tr h="3201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1" dirty="0"/>
                        <a:t>Partner’s Financial Report </a:t>
                      </a:r>
                      <a:r>
                        <a:rPr lang="en-US" dirty="0"/>
                        <a:t>delivered to coordinator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dirty="0"/>
                        <a:t>1st report – </a:t>
                      </a:r>
                      <a:r>
                        <a:rPr lang="en-GB" dirty="0" smtClean="0"/>
                        <a:t>14.04.2017</a:t>
                      </a:r>
                      <a:endParaRPr lang="en-US" dirty="0"/>
                    </a:p>
                  </a:txBody>
                  <a:tcPr marL="68580" marR="68580" marT="0" marB="0" anchor="ctr"/>
                </a:tc>
              </a:tr>
              <a:tr h="32017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dirty="0"/>
                        <a:t>2nd report – </a:t>
                      </a:r>
                      <a:r>
                        <a:rPr lang="en-GB" dirty="0" smtClean="0"/>
                        <a:t>14.10.2017</a:t>
                      </a:r>
                      <a:endParaRPr lang="en-US" dirty="0"/>
                    </a:p>
                  </a:txBody>
                  <a:tcPr marL="68580" marR="68580" marT="0" marB="0" anchor="ctr"/>
                </a:tc>
              </a:tr>
              <a:tr h="3201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1" dirty="0"/>
                        <a:t>Partner’s Technical report </a:t>
                      </a:r>
                      <a:r>
                        <a:rPr lang="en-US" dirty="0"/>
                        <a:t>on the implementation of the project delivered to coordinator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dirty="0"/>
                        <a:t>1st report – </a:t>
                      </a:r>
                      <a:r>
                        <a:rPr lang="en-GB" dirty="0" smtClean="0"/>
                        <a:t>14.04.2017</a:t>
                      </a:r>
                      <a:endParaRPr lang="en-US" dirty="0"/>
                    </a:p>
                  </a:txBody>
                  <a:tcPr marL="68580" marR="68580" marT="0" marB="0" anchor="ctr"/>
                </a:tc>
              </a:tr>
              <a:tr h="32017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dirty="0"/>
                        <a:t>2nd report – </a:t>
                      </a:r>
                      <a:r>
                        <a:rPr lang="en-GB" dirty="0" smtClean="0"/>
                        <a:t>14.10.2017</a:t>
                      </a:r>
                      <a:endParaRPr lang="en-US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First year objectives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/>
              <a:t>Kick-off meeting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</a:t>
            </a:r>
            <a:endParaRPr lang="sr-Latn-RS" sz="2400" dirty="0" smtClean="0"/>
          </a:p>
          <a:p>
            <a:pPr algn="just"/>
            <a:r>
              <a:rPr lang="en-US" sz="2400" dirty="0" smtClean="0"/>
              <a:t>2 meetings of </a:t>
            </a:r>
            <a:r>
              <a:rPr lang="sr-Latn-RS" sz="2400" dirty="0" smtClean="0"/>
              <a:t>SC, QAC, PMC</a:t>
            </a:r>
            <a:r>
              <a:rPr lang="en-US" sz="2400" dirty="0" smtClean="0"/>
              <a:t> (</a:t>
            </a:r>
            <a:r>
              <a:rPr lang="sr-Latn-RS" sz="2400" dirty="0" smtClean="0"/>
              <a:t>m</a:t>
            </a:r>
            <a:r>
              <a:rPr lang="en-US" sz="2400" dirty="0" err="1" smtClean="0"/>
              <a:t>onths</a:t>
            </a:r>
            <a:r>
              <a:rPr lang="en-US" sz="2400" dirty="0" smtClean="0"/>
              <a:t> 6 and 12)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and report</a:t>
            </a:r>
            <a:r>
              <a:rPr lang="sr-Latn-RS" sz="2400" dirty="0" smtClean="0"/>
              <a:t>s</a:t>
            </a:r>
            <a:r>
              <a:rPr lang="en-US" sz="2400" dirty="0" smtClean="0"/>
              <a:t> written </a:t>
            </a:r>
            <a:endParaRPr lang="sr-Latn-RS" sz="2400" dirty="0" smtClean="0"/>
          </a:p>
          <a:p>
            <a:pPr algn="just"/>
            <a:r>
              <a:rPr lang="en-US" sz="2400" dirty="0" smtClean="0"/>
              <a:t>Report on natural disasters in WB</a:t>
            </a:r>
            <a:r>
              <a:rPr lang="sr-Latn-RS" sz="2400" dirty="0" smtClean="0"/>
              <a:t> countries</a:t>
            </a:r>
          </a:p>
          <a:p>
            <a:pPr algn="just"/>
            <a:r>
              <a:rPr lang="en-US" sz="2400" dirty="0" smtClean="0"/>
              <a:t>Survey of established practices in EU countries for NDRM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1</a:t>
            </a:r>
            <a:r>
              <a:rPr lang="en-US" sz="2400" dirty="0" smtClean="0"/>
              <a:t> workshop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and related report written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5</a:t>
            </a:r>
            <a:r>
              <a:rPr lang="en-US" sz="2400" dirty="0" smtClean="0"/>
              <a:t> study visits </a:t>
            </a:r>
            <a:r>
              <a:rPr lang="sr-Latn-RS" sz="2400" dirty="0" smtClean="0"/>
              <a:t>and trainings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and related reports written</a:t>
            </a:r>
            <a:endParaRPr lang="sr-Latn-RS" sz="2400" dirty="0" smtClean="0"/>
          </a:p>
          <a:p>
            <a:pPr algn="just"/>
            <a:r>
              <a:rPr lang="en-US" sz="2400" dirty="0" smtClean="0"/>
              <a:t>Report on master curricula best practices in EU partners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A</a:t>
            </a:r>
            <a:r>
              <a:rPr lang="en-US" sz="2400" dirty="0" err="1" smtClean="0"/>
              <a:t>nalyses</a:t>
            </a:r>
            <a:r>
              <a:rPr lang="en-US" sz="2400" dirty="0" smtClean="0"/>
              <a:t> on needs, constrains and possibilities for curricula development concluded and related reports written </a:t>
            </a:r>
            <a:endParaRPr lang="sr-Latn-RS" sz="2400" dirty="0" smtClean="0"/>
          </a:p>
          <a:p>
            <a:pPr algn="just"/>
            <a:r>
              <a:rPr lang="en-US" sz="2400" dirty="0" smtClean="0"/>
              <a:t>Catalogue of competencies</a:t>
            </a:r>
            <a:endParaRPr lang="sr-Latn-R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sr-Latn-R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First year objectives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r-Latn-RS" sz="2400" dirty="0" smtClean="0"/>
              <a:t>P</a:t>
            </a:r>
            <a:r>
              <a:rPr lang="en-US" sz="2400" dirty="0" err="1" smtClean="0"/>
              <a:t>rogramme</a:t>
            </a:r>
            <a:r>
              <a:rPr lang="en-US" sz="2400" dirty="0" smtClean="0"/>
              <a:t> content and methodologies developed and related reports written 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Q</a:t>
            </a:r>
            <a:r>
              <a:rPr lang="en-US" sz="2400" dirty="0" err="1" smtClean="0"/>
              <a:t>uality</a:t>
            </a:r>
            <a:r>
              <a:rPr lang="en-US" sz="2400" dirty="0" smtClean="0"/>
              <a:t> assurance </a:t>
            </a:r>
            <a:r>
              <a:rPr lang="sr-Latn-RS" sz="2400" dirty="0" smtClean="0"/>
              <a:t>plan </a:t>
            </a:r>
            <a:r>
              <a:rPr lang="en-US" sz="2400" dirty="0" smtClean="0"/>
              <a:t>developed and written</a:t>
            </a:r>
            <a:endParaRPr lang="sr-Latn-RS" sz="2400" dirty="0" smtClean="0"/>
          </a:p>
          <a:p>
            <a:pPr algn="just"/>
            <a:r>
              <a:rPr lang="en-US" sz="2400" dirty="0" smtClean="0"/>
              <a:t>Sustainability plan developed and written</a:t>
            </a:r>
            <a:endParaRPr lang="sr-Latn-RS" sz="2400" dirty="0" smtClean="0"/>
          </a:p>
          <a:p>
            <a:pPr algn="just"/>
            <a:r>
              <a:rPr lang="en-US" sz="2400" dirty="0" smtClean="0"/>
              <a:t>Guidelines on the project management and reporting</a:t>
            </a:r>
            <a:r>
              <a:rPr lang="sr-Latn-RS" sz="2400" dirty="0" smtClean="0"/>
              <a:t> </a:t>
            </a:r>
            <a:r>
              <a:rPr lang="en-US" sz="2400" dirty="0" smtClean="0"/>
              <a:t>developed and written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Visual identity created: </a:t>
            </a:r>
            <a:r>
              <a:rPr lang="en-US" sz="2400" dirty="0" smtClean="0"/>
              <a:t>project logo, project web site</a:t>
            </a:r>
            <a:r>
              <a:rPr lang="sr-Latn-RS" sz="2400" dirty="0" smtClean="0"/>
              <a:t>, project platform</a:t>
            </a:r>
            <a:r>
              <a:rPr lang="en-US" sz="2400" dirty="0" smtClean="0"/>
              <a:t> 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S</a:t>
            </a:r>
            <a:r>
              <a:rPr lang="en-US" sz="2400" dirty="0" err="1" smtClean="0"/>
              <a:t>everal</a:t>
            </a:r>
            <a:r>
              <a:rPr lang="en-US" sz="2400" dirty="0" smtClean="0"/>
              <a:t> promotional and informative events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and/or participated in 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P</a:t>
            </a:r>
            <a:r>
              <a:rPr lang="en-US" sz="2400" dirty="0" err="1" smtClean="0"/>
              <a:t>roject</a:t>
            </a:r>
            <a:r>
              <a:rPr lang="en-US" sz="2400" dirty="0" smtClean="0"/>
              <a:t> promoted through media </a:t>
            </a:r>
            <a:endParaRPr lang="sr-Latn-RS" sz="2400" dirty="0" smtClean="0"/>
          </a:p>
          <a:p>
            <a:pPr algn="just"/>
            <a:r>
              <a:rPr lang="sr-Latn-RS" sz="2400" dirty="0" smtClean="0"/>
              <a:t>L</a:t>
            </a:r>
            <a:r>
              <a:rPr lang="en-US" sz="2400" dirty="0" smtClean="0"/>
              <a:t>inks with non-academic sector, enterprise sector and policy stakeholders created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4" y="1219203"/>
          <a:ext cx="8839196" cy="54254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1267"/>
                <a:gridCol w="2851532"/>
                <a:gridCol w="634383"/>
                <a:gridCol w="404032"/>
                <a:gridCol w="404637"/>
                <a:gridCol w="404032"/>
                <a:gridCol w="404637"/>
                <a:gridCol w="404032"/>
                <a:gridCol w="404637"/>
                <a:gridCol w="404032"/>
                <a:gridCol w="404637"/>
                <a:gridCol w="404032"/>
                <a:gridCol w="404637"/>
                <a:gridCol w="404032"/>
                <a:gridCol w="404637"/>
              </a:tblGrid>
              <a:tr h="7839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Activities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Total duration</a:t>
                      </a:r>
                      <a:endParaRPr lang="en-US" sz="700" b="1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(number of weeks)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M1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M2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M3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M4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M5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M6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M7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M8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M9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M10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M11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700" b="1" dirty="0"/>
                        <a:t>M12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2587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nn-NO" sz="700" b="1" dirty="0"/>
                        <a:t>Ref.nr/</a:t>
                      </a:r>
                      <a:endParaRPr lang="en-US" sz="700" b="1" dirty="0"/>
                    </a:p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nn-NO" sz="700" b="1" dirty="0"/>
                        <a:t>Sub-ref</a:t>
                      </a:r>
                      <a:endParaRPr lang="en-US" sz="700" b="1" dirty="0"/>
                    </a:p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nn-NO" sz="700" b="1" dirty="0"/>
                        <a:t>nr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700" b="1" dirty="0"/>
                        <a:t>Title</a:t>
                      </a:r>
                      <a:endParaRPr lang="en-US" sz="7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37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1.1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Identification of natural disasters to be managed in WB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18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76197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1.2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Introduction with established practices in EU countries for NDRM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18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60957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1.3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Workshop on master curricula best practices in EU countries 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4=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4X=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80266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2.1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aims, specific competencies and learning competencies of master curricula in WB HEIs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2.2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courses content and syllabi 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4X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13601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2.3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Training of teaching staff for innovative teaching methods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9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76200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2.4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Providing of students’ internships positions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1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2.5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Harmonization of teaching environment with EU best practices and purchasing of laboratory equipment and literature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81422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3.1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 smtClean="0"/>
                        <a:t>Surveillance </a:t>
                      </a:r>
                      <a:r>
                        <a:rPr lang="en-GB" sz="800" b="1" dirty="0"/>
                        <a:t>of citizens’ and public sector awareness regarding natural disasters 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16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4X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4X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48331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3.2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Study visits and analysis of courses best practices in EU countries  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9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2=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67640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3.3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trainings’ content corresponding educational materials and selection of teaching staff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9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/>
                </a:tc>
              </a:tr>
              <a:tr h="112782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4.1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Defining of admission requirements and enrolment of students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4.2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Implementation of master curricula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4.3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Implementation of students’ internships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342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4.4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Implementation of trainings for citizens and public sector</a:t>
                      </a:r>
                      <a:endParaRPr lang="en-US" sz="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4.5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Self-evaluation of master curricula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5316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4.6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Self-evaluation of trainings for citizens and public sector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0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5.1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Regular Quality Assurance </a:t>
                      </a:r>
                      <a:r>
                        <a:rPr lang="en-GB" sz="800" b="1" dirty="0" smtClean="0"/>
                        <a:t>Committee</a:t>
                      </a:r>
                      <a:r>
                        <a:rPr lang="sr-Latn-RS" sz="800" b="1" dirty="0" smtClean="0"/>
                        <a:t> </a:t>
                      </a:r>
                      <a:r>
                        <a:rPr lang="en-GB" sz="800" b="1" dirty="0" smtClean="0"/>
                        <a:t>meetings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5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5.2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the quality control plan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5.3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Conduct external review of the project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5.4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External financial control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5.5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Inter-project coaching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0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7255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6.1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Creation of the dissemination plan for the project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04415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6.2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and maintenance of project website and creation of promotional materials and campaigns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10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6.3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Promotional activity for student enrolment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6.4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Promotional activity for trainings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X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X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7.1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Creation of sustainability plan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6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7.2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Accreditation of master curricula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4284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7.3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Realization of student and staff </a:t>
                      </a:r>
                      <a:r>
                        <a:rPr lang="en-GB" sz="800" b="1" dirty="0" err="1"/>
                        <a:t>mobilities</a:t>
                      </a:r>
                      <a:r>
                        <a:rPr lang="en-GB" sz="800" b="1" dirty="0"/>
                        <a:t> between WB and EU partners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8.1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Kick-off meeting 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3X=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015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8.2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Regular Steering Committee and Project Management meetings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5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3X=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775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8.3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Development of guidelines on the project management and reporting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6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/>
                        <a:t>8.4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Day-to-day coordination of project activities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/>
                        <a:t>15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/>
                        <a:t>2X=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/>
                        <a:t>2X=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3229">
                <a:tc>
                  <a:txBody>
                    <a:bodyPr/>
                    <a:lstStyle/>
                    <a:p>
                      <a:pPr marL="252095" indent="-252095" algn="ctr">
                        <a:spcAft>
                          <a:spcPts val="0"/>
                        </a:spcAft>
                        <a:tabLst>
                          <a:tab pos="252095" algn="l"/>
                        </a:tabLst>
                      </a:pPr>
                      <a:r>
                        <a:rPr lang="en-GB" sz="800" dirty="0"/>
                        <a:t>8.5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 dirty="0"/>
                        <a:t>Submission of interim and final reports</a:t>
                      </a:r>
                      <a:endParaRPr lang="en-US" sz="800" b="1" dirty="0">
                        <a:solidFill>
                          <a:srgbClr val="000000"/>
                        </a:solidFill>
                        <a:latin typeface="Myriad Pro"/>
                        <a:ea typeface="Times New Roman"/>
                        <a:cs typeface="Myriad Pro"/>
                      </a:endParaRPr>
                    </a:p>
                  </a:txBody>
                  <a:tcPr marL="14843" marR="1484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/>
                        <a:t>0</a:t>
                      </a: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4843" marR="14843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444500"/>
          </a:xfrm>
        </p:spPr>
        <p:txBody>
          <a:bodyPr>
            <a:normAutofit fontScale="90000"/>
          </a:bodyPr>
          <a:lstStyle/>
          <a:p>
            <a:r>
              <a:rPr lang="bs-Latn-BA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Workplan for project year 1</a:t>
            </a:r>
            <a:endParaRPr lang="bs-Latn-BA" sz="2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3" name="Picture 12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4" name="Picture 13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WP1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 of natural disasters needed to be managed in </a:t>
            </a:r>
            <a: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r-Latn-R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Western Balkan region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333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5976"/>
                <a:gridCol w="140834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1.1</a:t>
                      </a:r>
                      <a:r>
                        <a:rPr lang="en-GB" sz="1800" b="1" dirty="0" smtClean="0"/>
                        <a:t> Identification of natural disasters to be managed in WB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Report on natural disasters in WB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1.2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Introduction with established practices in EU countries for NDRM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Survey of established practices in EU countries for NDRM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BOKU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 EU partners institutions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1.3 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Workshop on master curricula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Report on master curricula best practices in EU partners and Catalogue of competencies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BOKU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(Workshop in Vienna,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4-8 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pril</a:t>
                      </a:r>
                      <a:r>
                        <a:rPr lang="sr-Latn-RS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1905001"/>
          <a:ext cx="7994316" cy="4709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5976"/>
                <a:gridCol w="1408340"/>
              </a:tblGrid>
              <a:tr h="5943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2.1 </a:t>
                      </a:r>
                      <a:r>
                        <a:rPr lang="en-GB" sz="1800" b="1" dirty="0" smtClean="0"/>
                        <a:t>Development of aims, specific competencies and learning competencies of master curricula in WB HEIs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Defined aims, specific competencies and learning outcomes of master curriculum per HEI in WB; Catalogue of courses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08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2.2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courses content and syllabi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Defined courses content and syllabi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2.3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Training of teaching staff for innovative teaching methods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Teaching staff trained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EU partners in a colaboration with WBC institutions</a:t>
                      </a: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Note: 1)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2017 - OE (19 staff): UNI - 6, KPA - 3, UPKM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2017 - MU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HEC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(14 staff): UNI - 6, UPKM - 3, UNSA - 3,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TCASU – 2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2017 - TUC (20 staff): UNI - 6, KPA - 3, UPKM - 3, UNSA - 3, VSUP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2017 – UNIME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(19 staff): UNI - 6, UPKM - 3, UNSA - 3, VSUP - 2, TCASU - 2, UNID – 3</a:t>
                      </a:r>
                      <a:endParaRPr lang="sr-Latn-R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5) November 2017 - </a:t>
                      </a:r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BOKU (12 staff): UNI - 6, KPA - 3, UNSA - 3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WP2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master curricula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209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5976"/>
                <a:gridCol w="1408340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Providing of students’ internships positions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Agreements for internships signed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(Only to start collaboration with public sector)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dirty="0" smtClean="0">
                          <a:solidFill>
                            <a:schemeClr val="bg1"/>
                          </a:solidFill>
                        </a:rPr>
                        <a:t>2.5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Harmonization of teaching environment with EU best practices and purchasing of laboratory equipment and literature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Laboratories equipped</a:t>
                      </a:r>
                      <a:r>
                        <a:rPr lang="sr-Latn-R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14.06.2017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WP3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 of trainings for citizens and public sector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3550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5976"/>
                <a:gridCol w="140834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3.1</a:t>
                      </a:r>
                      <a:r>
                        <a:rPr lang="en-GB" sz="1800" b="1" dirty="0" smtClean="0"/>
                        <a:t> Surveillance of citizens’ and public sector awareness regarding natural disasters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Survey of citizens’ and public sector awareness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3.2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Study visits and analysis of courses best practices in EU countries 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Study visit reports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In conjuction with 2.3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3.3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Development of trainings’ content corresponding educational materials and selection of teaching staff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Trainings’ materials prepared, teachers selected  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UNID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WP5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 assurance and monitoring 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2132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5976"/>
                <a:gridCol w="1408340"/>
              </a:tblGrid>
              <a:tr h="4419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5.1</a:t>
                      </a:r>
                      <a:r>
                        <a:rPr lang="en-GB" sz="1800" b="1" dirty="0" smtClean="0"/>
                        <a:t> Regular Quality Assurance Committee</a:t>
                      </a:r>
                      <a:r>
                        <a:rPr lang="sr-Latn-RS" sz="1800" b="1" dirty="0" smtClean="0"/>
                        <a:t> </a:t>
                      </a:r>
                      <a:r>
                        <a:rPr lang="en-GB" sz="1800" b="1" dirty="0" smtClean="0"/>
                        <a:t>meetings 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Minutes of the meetings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UNI, BOKU, OE (first: BOKU April 2017, second: UNIME September 2017)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5.2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of the quality control plan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Quality control plan adopted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MUHEC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UNI, BOKU, OE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WP6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Dissemination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3134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5976"/>
                <a:gridCol w="1408340"/>
              </a:tblGrid>
              <a:tr h="380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solidFill>
                            <a:schemeClr val="bg1"/>
                          </a:solidFill>
                        </a:rPr>
                        <a:t>6.1</a:t>
                      </a:r>
                      <a:r>
                        <a:rPr lang="en-GB" sz="1800" b="1" dirty="0" smtClean="0"/>
                        <a:t> Creation of the dissemination plan for the project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solidFill>
                            <a:schemeClr val="tx1"/>
                          </a:solidFill>
                        </a:rPr>
                        <a:t>Dissemination plan created 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</a:rPr>
                        <a:t>6.2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 Development and maintenance of project website and creation of promotional materials and campaigns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2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Promotion material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281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6.4 </a:t>
                      </a:r>
                      <a:r>
                        <a:rPr lang="en-GB" sz="1800" b="1" dirty="0" smtClean="0">
                          <a:solidFill>
                            <a:schemeClr val="bg1"/>
                          </a:solidFill>
                        </a:rPr>
                        <a:t>Promotional activity for trainings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370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Trainings promoted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All WBC institutions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49362"/>
            <a:ext cx="8686800" cy="42703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WP7 – to do list</a:t>
            </a:r>
            <a:br>
              <a:rPr lang="sr-Latn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Exploitation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900708"/>
              </p:ext>
            </p:extLst>
          </p:nvPr>
        </p:nvGraphicFramePr>
        <p:xfrm>
          <a:off x="533400" y="2301241"/>
          <a:ext cx="7994316" cy="1016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5976"/>
                <a:gridCol w="1408340"/>
              </a:tblGrid>
              <a:tr h="4370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7.1</a:t>
                      </a:r>
                      <a:r>
                        <a:rPr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dirty="0" smtClean="0"/>
                        <a:t>Creation of sustainability plan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Sustainability plan created</a:t>
                      </a:r>
                      <a:r>
                        <a:rPr lang="sr-Latn-RS" sz="160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sr-Latn-RS" sz="1600" kern="1200" baseline="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UNI</a:t>
                      </a:r>
                      <a:r>
                        <a:rPr lang="sr-Latn-RS" sz="16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aseline="0" noProof="0" dirty="0" smtClean="0">
                          <a:solidFill>
                            <a:srgbClr val="0070C0"/>
                          </a:solidFill>
                        </a:rPr>
                        <a:t>in consultation with </a:t>
                      </a:r>
                      <a:r>
                        <a:rPr lang="sr-Latn-RS" sz="1600" baseline="0" noProof="0" dirty="0" smtClean="0">
                          <a:solidFill>
                            <a:srgbClr val="0070C0"/>
                          </a:solidFill>
                        </a:rPr>
                        <a:t>contact persons from all institutions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en-US" sz="1600" u="none" dirty="0" smtClean="0">
                          <a:solidFill>
                            <a:schemeClr val="tx1"/>
                          </a:solidFill>
                        </a:rPr>
                        <a:t>.201</a:t>
                      </a:r>
                      <a:r>
                        <a:rPr lang="sr-Latn-RS" sz="16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1823</Words>
  <Application>Microsoft Office PowerPoint</Application>
  <PresentationFormat>On-screen Show (4:3)</PresentationFormat>
  <Paragraphs>364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Development of master curricula for natural disasters risk management in Western Balkan countries</vt:lpstr>
      <vt:lpstr>Workplan for project year 1</vt:lpstr>
      <vt:lpstr>WP1 – to do list Analysis of natural disasters needed to be managed in  Western Balkan region</vt:lpstr>
      <vt:lpstr>WP2 – to do list Development of master curricula</vt:lpstr>
      <vt:lpstr>WP2 – to do list Development of master curricula</vt:lpstr>
      <vt:lpstr>WP3 – to do list  Development of trainings for citizens and public sector</vt:lpstr>
      <vt:lpstr>WP5 – to do list  Quality assurance and monitoring </vt:lpstr>
      <vt:lpstr>WP6 – to do list Dissemination</vt:lpstr>
      <vt:lpstr>WP7 – to do list Exploitation</vt:lpstr>
      <vt:lpstr>WP8 – to do list Project management </vt:lpstr>
      <vt:lpstr>Reports to coordinator</vt:lpstr>
      <vt:lpstr>Reports to coordinator</vt:lpstr>
      <vt:lpstr>First year objectives</vt:lpstr>
      <vt:lpstr>First year objectives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master curricula for natural disasters risk management in Western Balkan countries</dc:title>
  <dc:creator>Milan</dc:creator>
  <cp:lastModifiedBy>Milan</cp:lastModifiedBy>
  <cp:revision>35</cp:revision>
  <dcterms:created xsi:type="dcterms:W3CDTF">2006-08-16T00:00:00Z</dcterms:created>
  <dcterms:modified xsi:type="dcterms:W3CDTF">2016-12-14T23:08:29Z</dcterms:modified>
</cp:coreProperties>
</file>